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72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74" r:id="rId17"/>
    <p:sldId id="269" r:id="rId18"/>
    <p:sldId id="271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7E3"/>
    <a:srgbClr val="F264E1"/>
    <a:srgbClr val="ED2BD6"/>
    <a:srgbClr val="B50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21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991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5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3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4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8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4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2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B24638-A436-4B43-A13E-8AE3FA3228A2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B2F2-031F-4FD9-ACAE-F215C908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55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irfoiltools.com/airfoil/details?airfoil=goe430-il" TargetMode="External"/><Relationship Id="rId2" Type="http://schemas.openxmlformats.org/officeDocument/2006/relationships/hyperlink" Target="https://www.saeaerodesign.com/content/2017_AERO_RULES_FINA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771" y="2132458"/>
            <a:ext cx="8825658" cy="245395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Team Aeolus #313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817" y="4105883"/>
            <a:ext cx="4300459" cy="2176394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Yaqoub Almounes</a:t>
            </a:r>
          </a:p>
          <a:p>
            <a:pPr algn="ctr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John Cowan</a:t>
            </a:r>
          </a:p>
          <a:p>
            <a:pPr algn="ctr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Josh Gomez</a:t>
            </a:r>
          </a:p>
          <a:p>
            <a:pPr algn="ctr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Michael Medulla</a:t>
            </a:r>
          </a:p>
          <a:p>
            <a:pPr algn="ctr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Mohammad Qasem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nau.edu/uploadedImages/Administrative/University_Advancement_Sites/Marketing/Logos_and_Templates/thumbnail_NAU_primary_2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54" y="396128"/>
            <a:ext cx="4346699" cy="159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99" y="3460102"/>
            <a:ext cx="4004906" cy="30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(Cockpit)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30" y="1561408"/>
            <a:ext cx="6774025" cy="3948179"/>
          </a:xfrm>
        </p:spPr>
        <p:txBody>
          <a:bodyPr>
            <a:normAutofit/>
          </a:bodyPr>
          <a:lstStyle/>
          <a:p>
            <a:r>
              <a:rPr lang="en-US" dirty="0" smtClean="0"/>
              <a:t>Cockpit includes payload bay &amp; electronics cargo</a:t>
            </a:r>
          </a:p>
          <a:p>
            <a:endParaRPr lang="en-US" dirty="0" smtClean="0"/>
          </a:p>
          <a:p>
            <a:r>
              <a:rPr lang="en-US" dirty="0" smtClean="0"/>
              <a:t>3D printed, ABS plastic</a:t>
            </a:r>
          </a:p>
          <a:p>
            <a:endParaRPr lang="en-US" dirty="0" smtClean="0"/>
          </a:p>
          <a:p>
            <a:r>
              <a:rPr lang="en-US" dirty="0" smtClean="0"/>
              <a:t>CG aligned with center of payload bay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Slits in battery cargo reduce weight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085" y="5455073"/>
            <a:ext cx="45719" cy="10916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2978" y="4845925"/>
            <a:ext cx="223935" cy="718457"/>
          </a:xfrm>
          <a:prstGeom prst="rect">
            <a:avLst/>
          </a:prstGeom>
          <a:solidFill>
            <a:srgbClr val="260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30" y="4985742"/>
            <a:ext cx="2314833" cy="329514"/>
          </a:xfrm>
          <a:prstGeom prst="rect">
            <a:avLst/>
          </a:prstGeom>
          <a:solidFill>
            <a:srgbClr val="F264E1">
              <a:alpha val="2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993707" y="6402130"/>
            <a:ext cx="662474" cy="289249"/>
          </a:xfrm>
          <a:prstGeom prst="snip2SameRect">
            <a:avLst/>
          </a:prstGeom>
          <a:solidFill>
            <a:srgbClr val="F264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01580" y="3227720"/>
            <a:ext cx="3181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Cockpit, top view</a:t>
            </a:r>
            <a:endParaRPr lang="en-US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25" y="1851993"/>
            <a:ext cx="405765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75" y="3994456"/>
            <a:ext cx="4064000" cy="132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0916" y="5368928"/>
            <a:ext cx="256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Cockpit, bottom view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3446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30950" cy="1400530"/>
          </a:xfrm>
        </p:spPr>
        <p:txBody>
          <a:bodyPr/>
          <a:lstStyle/>
          <a:p>
            <a:r>
              <a:rPr lang="en-US" dirty="0" smtClean="0"/>
              <a:t>Manufacturing (Fuselage)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64553"/>
            <a:ext cx="6326939" cy="3511464"/>
          </a:xfrm>
        </p:spPr>
        <p:txBody>
          <a:bodyPr>
            <a:normAutofit/>
          </a:bodyPr>
          <a:lstStyle/>
          <a:p>
            <a:r>
              <a:rPr lang="en-US" dirty="0" smtClean="0"/>
              <a:t>Two carbon fiber rods</a:t>
            </a:r>
          </a:p>
          <a:p>
            <a:endParaRPr lang="en-US" dirty="0"/>
          </a:p>
          <a:p>
            <a:r>
              <a:rPr lang="en-US" dirty="0" smtClean="0"/>
              <a:t>One vertical, one horizontal to eliminate bending</a:t>
            </a:r>
          </a:p>
          <a:p>
            <a:endParaRPr lang="en-US" dirty="0"/>
          </a:p>
          <a:p>
            <a:r>
              <a:rPr lang="en-US" dirty="0" smtClean="0"/>
              <a:t>Reduced rod </a:t>
            </a:r>
            <a:r>
              <a:rPr lang="en-US" dirty="0" smtClean="0"/>
              <a:t>length </a:t>
            </a:r>
            <a:r>
              <a:rPr lang="en-US" dirty="0" smtClean="0"/>
              <a:t>to align CG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Specific Design to fit in the tail and body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085" y="5455073"/>
            <a:ext cx="45719" cy="1091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2978" y="4845925"/>
            <a:ext cx="223935" cy="718457"/>
          </a:xfrm>
          <a:prstGeom prst="rect">
            <a:avLst/>
          </a:prstGeom>
          <a:solidFill>
            <a:srgbClr val="2607E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30" y="4985742"/>
            <a:ext cx="2314833" cy="329514"/>
          </a:xfrm>
          <a:prstGeom prst="rect">
            <a:avLst/>
          </a:prstGeom>
          <a:solidFill>
            <a:srgbClr val="F264E1">
              <a:alpha val="2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993707" y="6402130"/>
            <a:ext cx="662474" cy="289249"/>
          </a:xfrm>
          <a:prstGeom prst="snip2SameRect">
            <a:avLst/>
          </a:prstGeom>
          <a:solidFill>
            <a:srgbClr val="F264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83479" y="5301184"/>
            <a:ext cx="2724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Carbon Fiber Rod Fuselage</a:t>
            </a:r>
            <a:endParaRPr lang="en-US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59" y="1597659"/>
            <a:ext cx="2452581" cy="371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(</a:t>
            </a:r>
            <a:r>
              <a:rPr lang="en-US" dirty="0" smtClean="0"/>
              <a:t>tail)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79879"/>
            <a:ext cx="5110877" cy="3421422"/>
          </a:xfrm>
        </p:spPr>
        <p:txBody>
          <a:bodyPr/>
          <a:lstStyle/>
          <a:p>
            <a:r>
              <a:rPr lang="en-US" dirty="0" smtClean="0"/>
              <a:t>Tapered shape optimizes aerodynamics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Tail mount connects tail to fuselage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Tail mount 3D printed, ABS plastic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085" y="5455073"/>
            <a:ext cx="45719" cy="10916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2978" y="4845925"/>
            <a:ext cx="223935" cy="718457"/>
          </a:xfrm>
          <a:prstGeom prst="rect">
            <a:avLst/>
          </a:prstGeom>
          <a:solidFill>
            <a:srgbClr val="2607E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30" y="4985742"/>
            <a:ext cx="2314833" cy="329514"/>
          </a:xfrm>
          <a:prstGeom prst="rect">
            <a:avLst/>
          </a:prstGeom>
          <a:solidFill>
            <a:srgbClr val="F264E1">
              <a:alpha val="2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993707" y="6402130"/>
            <a:ext cx="662474" cy="289249"/>
          </a:xfrm>
          <a:prstGeom prst="snip2SameRect">
            <a:avLst/>
          </a:prstGeom>
          <a:solidFill>
            <a:srgbClr val="F26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16" y="1279879"/>
            <a:ext cx="2278743" cy="260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05" y="1550635"/>
            <a:ext cx="2984500" cy="2330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27077" y="3881085"/>
            <a:ext cx="3769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Horizontal Stabilizer &amp; Rudder</a:t>
            </a:r>
            <a:endParaRPr lang="en-US" sz="1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88" y="4421382"/>
            <a:ext cx="2636520" cy="1935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79" y="4771902"/>
            <a:ext cx="2824480" cy="15849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90" y="6328402"/>
            <a:ext cx="1919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Tail mount, top view</a:t>
            </a:r>
            <a:endParaRPr lang="en-US" sz="1400" i="1" dirty="0"/>
          </a:p>
        </p:txBody>
      </p:sp>
      <p:sp>
        <p:nvSpPr>
          <p:cNvPr id="14" name="Rectangle 13"/>
          <p:cNvSpPr/>
          <p:nvPr/>
        </p:nvSpPr>
        <p:spPr>
          <a:xfrm>
            <a:off x="9175719" y="6328401"/>
            <a:ext cx="1963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/>
              <a:t>Tail mount, side view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807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(Other)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559" y="2052919"/>
            <a:ext cx="6252294" cy="4133278"/>
          </a:xfrm>
        </p:spPr>
        <p:txBody>
          <a:bodyPr/>
          <a:lstStyle/>
          <a:p>
            <a:r>
              <a:rPr lang="en-US" dirty="0" smtClean="0"/>
              <a:t>Landing gear</a:t>
            </a:r>
          </a:p>
          <a:p>
            <a:endParaRPr lang="en-US" dirty="0"/>
          </a:p>
          <a:p>
            <a:r>
              <a:rPr lang="en-US" dirty="0" smtClean="0"/>
              <a:t>Servo fitting</a:t>
            </a:r>
          </a:p>
          <a:p>
            <a:endParaRPr lang="en-US" dirty="0"/>
          </a:p>
          <a:p>
            <a:r>
              <a:rPr lang="en-US" dirty="0" smtClean="0"/>
              <a:t>Propeller &amp; mount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085" y="5455073"/>
            <a:ext cx="45719" cy="10916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2978" y="4845925"/>
            <a:ext cx="223935" cy="718457"/>
          </a:xfrm>
          <a:prstGeom prst="rect">
            <a:avLst/>
          </a:prstGeom>
          <a:solidFill>
            <a:srgbClr val="2607E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30" y="4985742"/>
            <a:ext cx="2314833" cy="329514"/>
          </a:xfrm>
          <a:prstGeom prst="rect">
            <a:avLst/>
          </a:prstGeom>
          <a:solidFill>
            <a:srgbClr val="F264E1">
              <a:alpha val="2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993707" y="6402130"/>
            <a:ext cx="662474" cy="289249"/>
          </a:xfrm>
          <a:prstGeom prst="snip2SameRect">
            <a:avLst/>
          </a:prstGeom>
          <a:solidFill>
            <a:srgbClr val="F264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278827" cy="4195481"/>
          </a:xfrm>
        </p:spPr>
        <p:txBody>
          <a:bodyPr/>
          <a:lstStyle/>
          <a:p>
            <a:r>
              <a:rPr lang="en-US" dirty="0" smtClean="0"/>
              <a:t>Picture of our design</a:t>
            </a:r>
          </a:p>
          <a:p>
            <a:endParaRPr lang="en-US" dirty="0"/>
          </a:p>
          <a:p>
            <a:r>
              <a:rPr lang="en-US" dirty="0" smtClean="0"/>
              <a:t>Aspects that we like of our design</a:t>
            </a:r>
          </a:p>
          <a:p>
            <a:endParaRPr lang="en-US" dirty="0"/>
          </a:p>
          <a:p>
            <a:r>
              <a:rPr lang="en-US" dirty="0" smtClean="0"/>
              <a:t>What makes our design </a:t>
            </a:r>
            <a:r>
              <a:rPr lang="en-US" dirty="0" smtClean="0"/>
              <a:t>different</a:t>
            </a:r>
          </a:p>
          <a:p>
            <a:r>
              <a:rPr lang="en-US" dirty="0" smtClean="0"/>
              <a:t>Is </a:t>
            </a:r>
            <a:r>
              <a:rPr lang="en-US" dirty="0"/>
              <a:t>this a winning design?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it stand out?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637" y="1724607"/>
            <a:ext cx="3641012" cy="27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Weights, stability, propulsion, aerodynamics, stress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61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Prediction and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Predicted </a:t>
            </a:r>
            <a:r>
              <a:rPr lang="en-US" dirty="0"/>
              <a:t>Score, Payload, </a:t>
            </a:r>
            <a:r>
              <a:rPr lang="en-US" dirty="0" smtClean="0"/>
              <a:t>Takeoff </a:t>
            </a:r>
            <a:r>
              <a:rPr lang="en-US" dirty="0"/>
              <a:t>and Landing,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9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3627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[1]</a:t>
            </a:r>
            <a:r>
              <a:rPr lang="en-US" dirty="0"/>
              <a:t>	 </a:t>
            </a:r>
            <a:r>
              <a:rPr lang="en-US" dirty="0" smtClean="0"/>
              <a:t>"</a:t>
            </a:r>
            <a:r>
              <a:rPr lang="it-IT" dirty="0" smtClean="0"/>
              <a:t>2017 </a:t>
            </a:r>
            <a:r>
              <a:rPr lang="it-IT" dirty="0"/>
              <a:t>Collegiate Design Series SAE Aero Design </a:t>
            </a:r>
            <a:r>
              <a:rPr lang="it-IT" dirty="0" smtClean="0"/>
              <a:t>Rules</a:t>
            </a:r>
            <a:r>
              <a:rPr lang="en-US" dirty="0" smtClean="0"/>
              <a:t>“, 2017. [Online]. </a:t>
            </a:r>
            <a:r>
              <a:rPr lang="en-US" dirty="0"/>
              <a:t>Available: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www.saeaerodesign.com/content/2017_AERO_RULES_FINAL.pdf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[2]</a:t>
            </a:r>
            <a:r>
              <a:rPr lang="en-US" dirty="0" smtClean="0"/>
              <a:t>	</a:t>
            </a:r>
            <a:r>
              <a:rPr lang="en-US" dirty="0"/>
              <a:t>"GOE 430 AIRFOIL (goe430-il)," in </a:t>
            </a:r>
            <a:r>
              <a:rPr lang="en-US" i="1" dirty="0"/>
              <a:t>Airfoil Tools</a:t>
            </a:r>
            <a:r>
              <a:rPr lang="en-US" dirty="0"/>
              <a:t>, 2017. [Online]. Available: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airfoiltools.com/airfoil/details?airfoil=goe430-il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Class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14" y="1744825"/>
            <a:ext cx="8946541" cy="427964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Rules &amp; Objectives</a:t>
            </a:r>
          </a:p>
          <a:p>
            <a:r>
              <a:rPr lang="en-US" dirty="0" smtClean="0"/>
              <a:t>10 </a:t>
            </a:r>
            <a:r>
              <a:rPr lang="en-US" dirty="0" smtClean="0"/>
              <a:t>lb weight </a:t>
            </a:r>
            <a:r>
              <a:rPr lang="en-US" dirty="0" smtClean="0"/>
              <a:t>limit</a:t>
            </a:r>
          </a:p>
          <a:p>
            <a:r>
              <a:rPr lang="en-US" dirty="0" smtClean="0"/>
              <a:t> Container with 6” cross section</a:t>
            </a:r>
          </a:p>
          <a:p>
            <a:r>
              <a:rPr lang="en-US" dirty="0" smtClean="0"/>
              <a:t>Payload bay, 1.5” X 1.5” X 5” dimensions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 smtClean="0"/>
              <a:t>ighest </a:t>
            </a:r>
            <a:r>
              <a:rPr lang="en-US" dirty="0" smtClean="0"/>
              <a:t>payload </a:t>
            </a:r>
            <a:r>
              <a:rPr lang="en-US" dirty="0" smtClean="0"/>
              <a:t>fraction</a:t>
            </a:r>
          </a:p>
          <a:p>
            <a:r>
              <a:rPr lang="en-US" dirty="0"/>
              <a:t>Electronic Propulsion</a:t>
            </a:r>
          </a:p>
          <a:p>
            <a:r>
              <a:rPr lang="en-US" dirty="0" smtClean="0"/>
              <a:t>11.1 V maximum motor power</a:t>
            </a:r>
          </a:p>
          <a:p>
            <a:r>
              <a:rPr lang="en-US" dirty="0" smtClean="0"/>
              <a:t>2200 mA maximum battery power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4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Class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014" y="1744825"/>
            <a:ext cx="8946541" cy="427964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Scoring</a:t>
            </a:r>
            <a:r>
              <a:rPr lang="en-US" dirty="0" smtClean="0"/>
              <a:t> [1]</a:t>
            </a:r>
            <a:endParaRPr lang="en-US" u="sng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5708" y="2227387"/>
            <a:ext cx="174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Report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6362" y="2248678"/>
            <a:ext cx="220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Oral Presentation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47915" y="2248678"/>
            <a:ext cx="120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Flight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41" y="2782225"/>
            <a:ext cx="3721179" cy="32441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03" y="2783928"/>
            <a:ext cx="2649545" cy="3814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" y="2782225"/>
            <a:ext cx="4246173" cy="19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9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NAU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IMPROVEMENTS: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1)	Increase Chord Length (Wing and Horizontal Stabilizer)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2)	Wings above fuselage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3)	Decrease body size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4)	Landing Gear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07" y="1413847"/>
            <a:ext cx="483235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8964"/>
          </a:xfrm>
        </p:spPr>
        <p:txBody>
          <a:bodyPr/>
          <a:lstStyle/>
          <a:p>
            <a:r>
              <a:rPr lang="en-US" dirty="0" smtClean="0"/>
              <a:t>Trade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200" y="1292689"/>
            <a:ext cx="932826" cy="4485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55315" y="1332298"/>
            <a:ext cx="244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Horizontal Stabilizer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67536" y="1287808"/>
            <a:ext cx="119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Cockpit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0655" y="1321238"/>
            <a:ext cx="263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Propeller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940026" y="1321238"/>
            <a:ext cx="0" cy="5247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49487" y="1321238"/>
            <a:ext cx="0" cy="5247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31904" y="1321238"/>
            <a:ext cx="0" cy="5247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949750" y="1782144"/>
            <a:ext cx="534956" cy="597159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85992" y="1736357"/>
            <a:ext cx="726445" cy="688735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30542" y="3956125"/>
            <a:ext cx="2073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Criteria: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Manufacturability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Payload Bay 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4357790" y="1942246"/>
            <a:ext cx="1076409" cy="37714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32029" y="3956125"/>
            <a:ext cx="2073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Criteria: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Aerodynamics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Manufacturability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Weight 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237722" y="2080723"/>
            <a:ext cx="930898" cy="2386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224089" y="1826009"/>
            <a:ext cx="944531" cy="25471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>
            <a:spLocks/>
          </p:cNvSpPr>
          <p:nvPr/>
        </p:nvSpPr>
        <p:spPr>
          <a:xfrm flipH="1">
            <a:off x="236014" y="2028671"/>
            <a:ext cx="606932" cy="290723"/>
          </a:xfrm>
          <a:prstGeom prst="rtTriangl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/>
          <p:cNvSpPr>
            <a:spLocks/>
          </p:cNvSpPr>
          <p:nvPr/>
        </p:nvSpPr>
        <p:spPr>
          <a:xfrm>
            <a:off x="850691" y="2026727"/>
            <a:ext cx="577054" cy="292667"/>
          </a:xfrm>
          <a:prstGeom prst="rtTriangl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94157" y="2026727"/>
            <a:ext cx="974073" cy="34655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791606">
            <a:off x="1419676" y="3136343"/>
            <a:ext cx="770764" cy="32728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2757844">
            <a:off x="1270652" y="2738696"/>
            <a:ext cx="321328" cy="32535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80654" y="1782144"/>
            <a:ext cx="2358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10” length, 5° pitch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11” length, 5° pitch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12” length, 6° pitch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>
            <a:stCxn id="22" idx="2"/>
            <a:endCxn id="22" idx="0"/>
          </p:cNvCxnSpPr>
          <p:nvPr/>
        </p:nvCxnSpPr>
        <p:spPr>
          <a:xfrm flipV="1">
            <a:off x="3224089" y="1826009"/>
            <a:ext cx="472266" cy="254714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0"/>
            <a:endCxn id="22" idx="4"/>
          </p:cNvCxnSpPr>
          <p:nvPr/>
        </p:nvCxnSpPr>
        <p:spPr>
          <a:xfrm>
            <a:off x="3696355" y="1826009"/>
            <a:ext cx="472265" cy="254714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24089" y="2319394"/>
            <a:ext cx="94453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2"/>
          </p:cNvCxnSpPr>
          <p:nvPr/>
        </p:nvCxnSpPr>
        <p:spPr>
          <a:xfrm>
            <a:off x="3224089" y="2080723"/>
            <a:ext cx="0" cy="23867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68620" y="2080723"/>
            <a:ext cx="0" cy="23867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368897" y="3956125"/>
            <a:ext cx="33435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Criteria: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Thrust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Weight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67047" y="3956126"/>
            <a:ext cx="2527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Criteria: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Lift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Manufacturability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6</a:t>
            </a:r>
            <a:r>
              <a:rPr lang="en-US" sz="1400" dirty="0" smtClean="0"/>
              <a:t>” cross-section 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 rot="18980690">
            <a:off x="652520" y="3122161"/>
            <a:ext cx="770764" cy="32728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D Drawing w/ dimensions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0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requirements drastically different from SAE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1)	Report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2)	Manufacturing deadlines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$500 manufacturing budget</a:t>
            </a:r>
          </a:p>
          <a:p>
            <a:endParaRPr lang="en-US" dirty="0"/>
          </a:p>
          <a:p>
            <a:r>
              <a:rPr lang="en-US" dirty="0" smtClean="0"/>
              <a:t>Challenges that we faced (schedule, budget limit, manufacturing tools we didn’t have,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02085" y="5455073"/>
            <a:ext cx="45719" cy="1091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2978" y="4845925"/>
            <a:ext cx="223935" cy="718457"/>
          </a:xfrm>
          <a:prstGeom prst="rect">
            <a:avLst/>
          </a:prstGeom>
          <a:solidFill>
            <a:srgbClr val="260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4131" y="2052919"/>
            <a:ext cx="5925722" cy="3097580"/>
          </a:xfrm>
        </p:spPr>
        <p:txBody>
          <a:bodyPr/>
          <a:lstStyle/>
          <a:p>
            <a:r>
              <a:rPr lang="en-US" dirty="0" smtClean="0"/>
              <a:t>Talk about overall manufacturing</a:t>
            </a:r>
          </a:p>
          <a:p>
            <a:endParaRPr lang="en-US" dirty="0"/>
          </a:p>
          <a:p>
            <a:r>
              <a:rPr lang="en-US" dirty="0" smtClean="0"/>
              <a:t>Tools used (NAU Machine Shop, library 3D printing, etc</a:t>
            </a:r>
            <a:r>
              <a:rPr lang="en-US" dirty="0" smtClean="0"/>
              <a:t>.)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7530" y="4985742"/>
            <a:ext cx="2314833" cy="329514"/>
          </a:xfrm>
          <a:prstGeom prst="rect">
            <a:avLst/>
          </a:prstGeom>
          <a:solidFill>
            <a:srgbClr val="F264E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993707" y="6402130"/>
            <a:ext cx="662474" cy="289249"/>
          </a:xfrm>
          <a:prstGeom prst="snip2SameRect">
            <a:avLst/>
          </a:prstGeom>
          <a:solidFill>
            <a:srgbClr val="F26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(Wings)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4981" y="1403113"/>
            <a:ext cx="6270954" cy="3256200"/>
          </a:xfrm>
        </p:spPr>
        <p:txBody>
          <a:bodyPr>
            <a:normAutofit/>
          </a:bodyPr>
          <a:lstStyle/>
          <a:p>
            <a:r>
              <a:rPr lang="en-US" dirty="0" smtClean="0"/>
              <a:t>GOE 430 </a:t>
            </a:r>
            <a:r>
              <a:rPr lang="en-US" dirty="0"/>
              <a:t>a</a:t>
            </a:r>
            <a:r>
              <a:rPr lang="en-US" dirty="0" smtClean="0"/>
              <a:t>irfoil optimizes lift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42” wingspan, 8” chord length gives AR of </a:t>
            </a:r>
            <a:r>
              <a:rPr lang="en-US" dirty="0" smtClean="0"/>
              <a:t>5.25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Hot wire cutter used to create wings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Duplicate </a:t>
            </a:r>
            <a:r>
              <a:rPr lang="en-US" dirty="0"/>
              <a:t>w</a:t>
            </a:r>
            <a:r>
              <a:rPr lang="en-US" dirty="0" smtClean="0"/>
              <a:t>ings in case of failure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2085" y="5455073"/>
            <a:ext cx="45719" cy="10916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2978" y="4845925"/>
            <a:ext cx="223935" cy="718457"/>
          </a:xfrm>
          <a:prstGeom prst="rect">
            <a:avLst/>
          </a:prstGeom>
          <a:solidFill>
            <a:srgbClr val="2607E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30" y="4985742"/>
            <a:ext cx="2314833" cy="329514"/>
          </a:xfrm>
          <a:prstGeom prst="rect">
            <a:avLst/>
          </a:prstGeom>
          <a:solidFill>
            <a:srgbClr val="F264E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993707" y="6402130"/>
            <a:ext cx="662474" cy="289249"/>
          </a:xfrm>
          <a:prstGeom prst="snip2SameRect">
            <a:avLst/>
          </a:prstGeom>
          <a:solidFill>
            <a:srgbClr val="F264E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3" y="4985742"/>
            <a:ext cx="5106113" cy="1124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9583" y="6186196"/>
            <a:ext cx="4945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GOE 430 Airfoil </a:t>
            </a:r>
            <a:r>
              <a:rPr lang="en-US" sz="1400" i="1" dirty="0" smtClean="0"/>
              <a:t>[2]</a:t>
            </a:r>
            <a:endParaRPr lang="en-US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67" y="2706249"/>
            <a:ext cx="1974850" cy="340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7811" y="6186196"/>
            <a:ext cx="2089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Hot Wire Foam Cutter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1176" y="2547257"/>
            <a:ext cx="223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NACA graph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285</TotalTime>
  <Words>395</Words>
  <Application>Microsoft Office PowerPoint</Application>
  <PresentationFormat>Widescreen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Ion</vt:lpstr>
      <vt:lpstr>Team Aeolus #313 </vt:lpstr>
      <vt:lpstr>Micro Class Requirements</vt:lpstr>
      <vt:lpstr>Micro Class Requirements</vt:lpstr>
      <vt:lpstr>Previous NAU design</vt:lpstr>
      <vt:lpstr>Trade Studies</vt:lpstr>
      <vt:lpstr>Sizing </vt:lpstr>
      <vt:lpstr>Design Challenges</vt:lpstr>
      <vt:lpstr>Manufacturing</vt:lpstr>
      <vt:lpstr>Manufacturing (Wings)</vt:lpstr>
      <vt:lpstr>Manufacturing (Cockpit)</vt:lpstr>
      <vt:lpstr>Manufacturing (Fuselage)</vt:lpstr>
      <vt:lpstr>Manufacturing (tail)</vt:lpstr>
      <vt:lpstr>Manufacturing (Other)</vt:lpstr>
      <vt:lpstr>Finished Design</vt:lpstr>
      <vt:lpstr>Flight Testing</vt:lpstr>
      <vt:lpstr>Detailed Design</vt:lpstr>
      <vt:lpstr>Performance Prediction and Analysis</vt:lpstr>
      <vt:lpstr>References</vt:lpstr>
      <vt:lpstr>Thank you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Aeolus #313</dc:title>
  <dc:creator>NAU Student</dc:creator>
  <cp:lastModifiedBy>NAU Student</cp:lastModifiedBy>
  <cp:revision>54</cp:revision>
  <dcterms:created xsi:type="dcterms:W3CDTF">2017-02-24T23:19:37Z</dcterms:created>
  <dcterms:modified xsi:type="dcterms:W3CDTF">2017-03-05T23:12:34Z</dcterms:modified>
</cp:coreProperties>
</file>